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rid.Kocaj@Haworth.com" initials="I" lastIdx="3" clrIdx="0">
    <p:extLst>
      <p:ext uri="{19B8F6BF-5375-455C-9EA6-DF929625EA0E}">
        <p15:presenceInfo xmlns:p15="http://schemas.microsoft.com/office/powerpoint/2012/main" userId="Ingrid.Kocaj@Haworth.com" providerId="None"/>
      </p:ext>
    </p:extLst>
  </p:cmAuthor>
  <p:cmAuthor id="2" name="Brian Wishka" initials="BW" lastIdx="3" clrIdx="1">
    <p:extLst>
      <p:ext uri="{19B8F6BF-5375-455C-9EA6-DF929625EA0E}">
        <p15:presenceInfo xmlns:p15="http://schemas.microsoft.com/office/powerpoint/2012/main" userId="S-1-5-21-1644491937-1229272821-682003330-22690" providerId="AD"/>
      </p:ext>
    </p:extLst>
  </p:cmAuthor>
  <p:cmAuthor id="3" name="Ingrid Kocaj" initials="IK" lastIdx="2" clrIdx="2">
    <p:extLst>
      <p:ext uri="{19B8F6BF-5375-455C-9EA6-DF929625EA0E}">
        <p15:presenceInfo xmlns:p15="http://schemas.microsoft.com/office/powerpoint/2012/main" userId="S-1-5-21-1644491937-1229272821-682003330-101398" providerId="AD"/>
      </p:ext>
    </p:extLst>
  </p:cmAuthor>
  <p:cmAuthor id="4" name="Marcia Davis" initials="MD" lastIdx="1" clrIdx="3">
    <p:extLst>
      <p:ext uri="{19B8F6BF-5375-455C-9EA6-DF929625EA0E}">
        <p15:presenceInfo xmlns:p15="http://schemas.microsoft.com/office/powerpoint/2012/main" userId="S::marcia.davis@haworth.com::64b9550c-de03-41a2-939e-48591a06d7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5412" autoAdjust="0"/>
  </p:normalViewPr>
  <p:slideViewPr>
    <p:cSldViewPr snapToGrid="0" snapToObjects="1">
      <p:cViewPr varScale="1">
        <p:scale>
          <a:sx n="89" d="100"/>
          <a:sy n="89" d="100"/>
        </p:scale>
        <p:origin x="6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11-15T09:38:48.682" idx="2">
    <p:pos x="-341" y="-26"/>
    <p:text>Flip order of slides 3 and 4. "Seamless solution" slide is like an introduction, then the next three hit upon the 3 key messages.</p:text>
    <p:extLst mod="1">
      <p:ext uri="{C676402C-5697-4E1C-873F-D02D1690AC5C}">
        <p15:threadingInfo xmlns:p15="http://schemas.microsoft.com/office/powerpoint/2012/main" timeZoneBias="480"/>
      </p:ext>
    </p:extLst>
  </p:cm>
  <p:cm authorId="4" dt="2018-11-16T14:47:31.010" idx="1">
    <p:pos x="-341" y="70"/>
    <p:text>Slide 4 is actually an answer or solution to the business drivers on slide 3, so the order should stay the same. Is there a way to help with clarity? </p:text>
    <p:extLst mod="1">
      <p:ext uri="{C676402C-5697-4E1C-873F-D02D1690AC5C}">
        <p15:threadingInfo xmlns:p15="http://schemas.microsoft.com/office/powerpoint/2012/main" timeZoneBias="300">
          <p15:parentCm authorId="2"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415053-BA74-3C4D-ACB8-73D02F1EE305}" type="datetimeFigureOut">
              <a:rPr lang="en-US" smtClean="0"/>
              <a:t>11/30/18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B7080-39A2-124F-91E3-BF57D7B864B8}" type="slidenum">
              <a:rPr lang="en-US" smtClean="0"/>
              <a:t>‹#›</a:t>
            </a:fld>
            <a:endParaRPr lang="en-US"/>
          </a:p>
        </p:txBody>
      </p:sp>
    </p:spTree>
    <p:extLst>
      <p:ext uri="{BB962C8B-B14F-4D97-AF65-F5344CB8AC3E}">
        <p14:creationId xmlns:p14="http://schemas.microsoft.com/office/powerpoint/2010/main" val="2175363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Cultivate creates a sense of community, encouraging interaction and collaboration with an inviting balance of practicality and visual appeal. </a:t>
            </a:r>
          </a:p>
          <a:p>
            <a:endParaRPr lang="en-US" dirty="0"/>
          </a:p>
        </p:txBody>
      </p:sp>
      <p:sp>
        <p:nvSpPr>
          <p:cNvPr id="4" name="Slide Number Placeholder 3"/>
          <p:cNvSpPr>
            <a:spLocks noGrp="1"/>
          </p:cNvSpPr>
          <p:nvPr>
            <p:ph type="sldNum" sz="quarter" idx="5"/>
          </p:nvPr>
        </p:nvSpPr>
        <p:spPr/>
        <p:txBody>
          <a:bodyPr/>
          <a:lstStyle/>
          <a:p>
            <a:fld id="{664B7080-39A2-124F-91E3-BF57D7B864B8}" type="slidenum">
              <a:rPr lang="en-US" smtClean="0"/>
              <a:t>2</a:t>
            </a:fld>
            <a:endParaRPr lang="en-US"/>
          </a:p>
        </p:txBody>
      </p:sp>
    </p:spTree>
    <p:extLst>
      <p:ext uri="{BB962C8B-B14F-4D97-AF65-F5344CB8AC3E}">
        <p14:creationId xmlns:p14="http://schemas.microsoft.com/office/powerpoint/2010/main" val="3686259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Cultivate creates a sense of community, encouraging interaction and collaboration with an inviting balance of practicality and visual appeal.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brings residential warmth to the work environment through inviting social spaces that spur creativity.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Create cozy and visual warmth with an array of colors and materials that work in any environment—from expressive to restrained.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Best of all, the simplified statement of line lets you specify frames and tops separately, and customize for unique needs.</a:t>
            </a:r>
          </a:p>
          <a:p>
            <a:endParaRPr lang="en-US" dirty="0"/>
          </a:p>
        </p:txBody>
      </p:sp>
      <p:sp>
        <p:nvSpPr>
          <p:cNvPr id="4" name="Slide Number Placeholder 3"/>
          <p:cNvSpPr>
            <a:spLocks noGrp="1"/>
          </p:cNvSpPr>
          <p:nvPr>
            <p:ph type="sldNum" sz="quarter" idx="5"/>
          </p:nvPr>
        </p:nvSpPr>
        <p:spPr/>
        <p:txBody>
          <a:bodyPr/>
          <a:lstStyle/>
          <a:p>
            <a:fld id="{664B7080-39A2-124F-91E3-BF57D7B864B8}" type="slidenum">
              <a:rPr lang="en-US" smtClean="0"/>
              <a:t>12</a:t>
            </a:fld>
            <a:endParaRPr lang="en-US"/>
          </a:p>
        </p:txBody>
      </p:sp>
    </p:spTree>
    <p:extLst>
      <p:ext uri="{BB962C8B-B14F-4D97-AF65-F5344CB8AC3E}">
        <p14:creationId xmlns:p14="http://schemas.microsoft.com/office/powerpoint/2010/main" val="88982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People seek meaningful spaces that support purposeful work.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Workplace effectiveness is a strong factor in attraction and retention of talented people—they seek balance between functional and sensory spaces that inspire creativity, and support social connections.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People also desire variety and choice to perform their best.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ratio of individual to group workspaces continues to change in support of collaboration, many organizations are challenged with how to design for this paradigm. People desire more comfortable, familial workplaces that encourage open communication and creativity. </a:t>
            </a:r>
          </a:p>
          <a:p>
            <a:endParaRPr lang="en-US" dirty="0"/>
          </a:p>
        </p:txBody>
      </p:sp>
      <p:sp>
        <p:nvSpPr>
          <p:cNvPr id="4" name="Slide Number Placeholder 3"/>
          <p:cNvSpPr>
            <a:spLocks noGrp="1"/>
          </p:cNvSpPr>
          <p:nvPr>
            <p:ph type="sldNum" sz="quarter" idx="5"/>
          </p:nvPr>
        </p:nvSpPr>
        <p:spPr/>
        <p:txBody>
          <a:bodyPr/>
          <a:lstStyle/>
          <a:p>
            <a:fld id="{664B7080-39A2-124F-91E3-BF57D7B864B8}" type="slidenum">
              <a:rPr lang="en-US" smtClean="0"/>
              <a:t>3</a:t>
            </a:fld>
            <a:endParaRPr lang="en-US"/>
          </a:p>
        </p:txBody>
      </p:sp>
    </p:spTree>
    <p:extLst>
      <p:ext uri="{BB962C8B-B14F-4D97-AF65-F5344CB8AC3E}">
        <p14:creationId xmlns:p14="http://schemas.microsoft.com/office/powerpoint/2010/main" val="785631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Cultivate seamlessly integrates with any application to bring residential warmth to the work environment.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Enhance variety in social zones, including community spaces and break out areas.</a:t>
            </a:r>
          </a:p>
          <a:p>
            <a:endParaRPr lang="en-US" dirty="0"/>
          </a:p>
        </p:txBody>
      </p:sp>
      <p:sp>
        <p:nvSpPr>
          <p:cNvPr id="4" name="Slide Number Placeholder 3"/>
          <p:cNvSpPr>
            <a:spLocks noGrp="1"/>
          </p:cNvSpPr>
          <p:nvPr>
            <p:ph type="sldNum" sz="quarter" idx="5"/>
          </p:nvPr>
        </p:nvSpPr>
        <p:spPr/>
        <p:txBody>
          <a:bodyPr/>
          <a:lstStyle/>
          <a:p>
            <a:fld id="{664B7080-39A2-124F-91E3-BF57D7B864B8}" type="slidenum">
              <a:rPr lang="en-US" smtClean="0"/>
              <a:t>4</a:t>
            </a:fld>
            <a:endParaRPr lang="en-US"/>
          </a:p>
        </p:txBody>
      </p:sp>
    </p:spTree>
    <p:extLst>
      <p:ext uri="{BB962C8B-B14F-4D97-AF65-F5344CB8AC3E}">
        <p14:creationId xmlns:p14="http://schemas.microsoft.com/office/powerpoint/2010/main" val="2517962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Cultivate brings an aesthetic scalability that ranges between expressive and restrained design.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variety of colors and materials help create comfortable workspaces that attract people seeking coziness and visual warmth.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Simple surface materials and neutral paint/laminate colors easily blend in to existing environments.</a:t>
            </a:r>
          </a:p>
          <a:p>
            <a:endParaRPr lang="en-US" dirty="0"/>
          </a:p>
        </p:txBody>
      </p:sp>
      <p:sp>
        <p:nvSpPr>
          <p:cNvPr id="4" name="Slide Number Placeholder 3"/>
          <p:cNvSpPr>
            <a:spLocks noGrp="1"/>
          </p:cNvSpPr>
          <p:nvPr>
            <p:ph type="sldNum" sz="quarter" idx="5"/>
          </p:nvPr>
        </p:nvSpPr>
        <p:spPr/>
        <p:txBody>
          <a:bodyPr/>
          <a:lstStyle/>
          <a:p>
            <a:fld id="{664B7080-39A2-124F-91E3-BF57D7B864B8}" type="slidenum">
              <a:rPr lang="en-US" smtClean="0"/>
              <a:t>5</a:t>
            </a:fld>
            <a:endParaRPr lang="en-US"/>
          </a:p>
        </p:txBody>
      </p:sp>
    </p:spTree>
    <p:extLst>
      <p:ext uri="{BB962C8B-B14F-4D97-AF65-F5344CB8AC3E}">
        <p14:creationId xmlns:p14="http://schemas.microsoft.com/office/powerpoint/2010/main" val="3417964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Whether designing a new space from scratch, or simply integrating open, informal, collaborative hubs into an existing floorplate, Cultivate provides a communal table that is inviting for people to gather while sitting or standing.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Cultivate solves for people’s desire for breakout spaces and sense of community to spur creative thinking.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Standing meeting spaces can indirectly influence group performance by 22 percent during the creative process. They also encourage physical movement, which positively affects thinking.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Cultivate provides elemental tables that fit in a variety of applications and allow people to move from their desks to informal standing-height postures for brief meetings.</a:t>
            </a:r>
          </a:p>
          <a:p>
            <a:endParaRPr lang="en-US" dirty="0"/>
          </a:p>
        </p:txBody>
      </p:sp>
      <p:sp>
        <p:nvSpPr>
          <p:cNvPr id="4" name="Slide Number Placeholder 3"/>
          <p:cNvSpPr>
            <a:spLocks noGrp="1"/>
          </p:cNvSpPr>
          <p:nvPr>
            <p:ph type="sldNum" sz="quarter" idx="5"/>
          </p:nvPr>
        </p:nvSpPr>
        <p:spPr/>
        <p:txBody>
          <a:bodyPr/>
          <a:lstStyle/>
          <a:p>
            <a:fld id="{664B7080-39A2-124F-91E3-BF57D7B864B8}" type="slidenum">
              <a:rPr lang="en-US" smtClean="0"/>
              <a:t>6</a:t>
            </a:fld>
            <a:endParaRPr lang="en-US"/>
          </a:p>
        </p:txBody>
      </p:sp>
    </p:spTree>
    <p:extLst>
      <p:ext uri="{BB962C8B-B14F-4D97-AF65-F5344CB8AC3E}">
        <p14:creationId xmlns:p14="http://schemas.microsoft.com/office/powerpoint/2010/main" val="115544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Create the look you want, from warm and urban, to sleek and modern.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the base and top specified separately, you can order just the base and customize your top to give it a unique flair and create dynamic spaces.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Minimalistic, yet warm in appearance, Cultivate supports Haworth’s Integrated Palette™.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Specify from the full offering of standard Haworth paint colors, veneers, and laminates for both frames and tops.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Tailored Solutions™ provides the capability to differentiate and build frame and top dimensions to suit specific needs and preferences.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simplified statement of line addresses unique requests by customers.</a:t>
            </a:r>
          </a:p>
          <a:p>
            <a:endParaRPr lang="en-US" dirty="0"/>
          </a:p>
        </p:txBody>
      </p:sp>
      <p:sp>
        <p:nvSpPr>
          <p:cNvPr id="4" name="Slide Number Placeholder 3"/>
          <p:cNvSpPr>
            <a:spLocks noGrp="1"/>
          </p:cNvSpPr>
          <p:nvPr>
            <p:ph type="sldNum" sz="quarter" idx="5"/>
          </p:nvPr>
        </p:nvSpPr>
        <p:spPr/>
        <p:txBody>
          <a:bodyPr/>
          <a:lstStyle/>
          <a:p>
            <a:fld id="{664B7080-39A2-124F-91E3-BF57D7B864B8}" type="slidenum">
              <a:rPr lang="en-US" smtClean="0"/>
              <a:t>8</a:t>
            </a:fld>
            <a:endParaRPr lang="en-US"/>
          </a:p>
        </p:txBody>
      </p:sp>
    </p:spTree>
    <p:extLst>
      <p:ext uri="{BB962C8B-B14F-4D97-AF65-F5344CB8AC3E}">
        <p14:creationId xmlns:p14="http://schemas.microsoft.com/office/powerpoint/2010/main" val="553542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Frames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Steel leg frame with standard integrated foot rail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Two heights: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Seated height – 28”; offers single footrail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Bar (standing) height – 40”; offers two footrails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Two depths: 36”, 42”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Four widths: 60”, 72”, 84”, 96”</a:t>
            </a:r>
          </a:p>
          <a:p>
            <a:endParaRPr lang="en-US" dirty="0"/>
          </a:p>
        </p:txBody>
      </p:sp>
      <p:sp>
        <p:nvSpPr>
          <p:cNvPr id="4" name="Slide Number Placeholder 3"/>
          <p:cNvSpPr>
            <a:spLocks noGrp="1"/>
          </p:cNvSpPr>
          <p:nvPr>
            <p:ph type="sldNum" sz="quarter" idx="5"/>
          </p:nvPr>
        </p:nvSpPr>
        <p:spPr/>
        <p:txBody>
          <a:bodyPr/>
          <a:lstStyle/>
          <a:p>
            <a:fld id="{664B7080-39A2-124F-91E3-BF57D7B864B8}" type="slidenum">
              <a:rPr lang="en-US" smtClean="0"/>
              <a:t>9</a:t>
            </a:fld>
            <a:endParaRPr lang="en-US"/>
          </a:p>
        </p:txBody>
      </p:sp>
    </p:spTree>
    <p:extLst>
      <p:ext uri="{BB962C8B-B14F-4D97-AF65-F5344CB8AC3E}">
        <p14:creationId xmlns:p14="http://schemas.microsoft.com/office/powerpoint/2010/main" val="63859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Tops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Core Thickness: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Standard: 1.18”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Premium: 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Mount: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Flush: 60”,72”,84”,96”</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Overhang: 108”, 120”</a:t>
            </a:r>
          </a:p>
          <a:p>
            <a:pPr marL="628650" lvl="1" indent="-171450">
              <a:buFont typeface="Arial" panose="020B0604020202020204" pitchFamily="34" charset="0"/>
              <a:buChar char="•"/>
            </a:pPr>
            <a:r>
              <a:rPr lang="en-US" sz="1200" b="0" u="none" kern="1200" dirty="0">
                <a:solidFill>
                  <a:schemeClr val="tx1"/>
                </a:solidFill>
                <a:effectLst/>
                <a:latin typeface="+mn-lt"/>
                <a:ea typeface="+mn-ea"/>
                <a:cs typeface="+mn-cs"/>
              </a:rPr>
              <a:t>Overhang for storage: 79”, 91”, 98”, 103”, 115”, 122”, 134” (dimensionally supports X Series storage on one or both ends)</a:t>
            </a:r>
          </a:p>
          <a:p>
            <a:endParaRPr lang="en-US" dirty="0"/>
          </a:p>
        </p:txBody>
      </p:sp>
      <p:sp>
        <p:nvSpPr>
          <p:cNvPr id="4" name="Slide Number Placeholder 3"/>
          <p:cNvSpPr>
            <a:spLocks noGrp="1"/>
          </p:cNvSpPr>
          <p:nvPr>
            <p:ph type="sldNum" sz="quarter" idx="5"/>
          </p:nvPr>
        </p:nvSpPr>
        <p:spPr/>
        <p:txBody>
          <a:bodyPr/>
          <a:lstStyle/>
          <a:p>
            <a:fld id="{664B7080-39A2-124F-91E3-BF57D7B864B8}" type="slidenum">
              <a:rPr lang="en-US" smtClean="0"/>
              <a:t>10</a:t>
            </a:fld>
            <a:endParaRPr lang="en-US"/>
          </a:p>
        </p:txBody>
      </p:sp>
    </p:spTree>
    <p:extLst>
      <p:ext uri="{BB962C8B-B14F-4D97-AF65-F5344CB8AC3E}">
        <p14:creationId xmlns:p14="http://schemas.microsoft.com/office/powerpoint/2010/main" val="411067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Cultivate is dimensionally designed and scaled to support storage and integrates with Haworth’s X Series storage components such as cubbies, lockers, etc. (as bookends of table overhang).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enhance collaboration and worker performance, Cultivate works with all existing Haworth drop-in power modules (field cut and installed), including two new ones: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Wireless charging power module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Seamless enhanced power module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Cultivate is compatible with </a:t>
            </a:r>
            <a:r>
              <a:rPr lang="en-US" sz="1200" kern="1200" dirty="0" err="1">
                <a:solidFill>
                  <a:schemeClr val="tx1"/>
                </a:solidFill>
                <a:effectLst/>
                <a:latin typeface="+mn-lt"/>
                <a:ea typeface="+mn-ea"/>
                <a:cs typeface="+mn-cs"/>
              </a:rPr>
              <a:t>Workware</a:t>
            </a:r>
            <a:r>
              <a:rPr lang="en-US" sz="1200" kern="1200" dirty="0">
                <a:solidFill>
                  <a:schemeClr val="tx1"/>
                </a:solidFill>
                <a:effectLst/>
                <a:latin typeface="+mn-lt"/>
                <a:ea typeface="+mn-ea"/>
                <a:cs typeface="+mn-cs"/>
              </a:rPr>
              <a:t> wireless integration and monitor mount for sharing, communication, and display needs.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also compatible with new under-surface wire management basket, existing vertical wire management sock, and the new vertical wire channel (leg-attached) for streamlined wire management.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optional bag hook accessory is available for temporary storage needs.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64B7080-39A2-124F-91E3-BF57D7B864B8}" type="slidenum">
              <a:rPr lang="en-US" smtClean="0"/>
              <a:t>11</a:t>
            </a:fld>
            <a:endParaRPr lang="en-US"/>
          </a:p>
        </p:txBody>
      </p:sp>
    </p:spTree>
    <p:extLst>
      <p:ext uri="{BB962C8B-B14F-4D97-AF65-F5344CB8AC3E}">
        <p14:creationId xmlns:p14="http://schemas.microsoft.com/office/powerpoint/2010/main" val="3340378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BB89-90A9-D34A-9961-FDFAE8A2E5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B60B7-9D87-704D-89EB-F46BAC74D8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C3F274-19C5-C84B-8065-063C1C1FA54A}"/>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5" name="Footer Placeholder 4">
            <a:extLst>
              <a:ext uri="{FF2B5EF4-FFF2-40B4-BE49-F238E27FC236}">
                <a16:creationId xmlns:a16="http://schemas.microsoft.com/office/drawing/2014/main" id="{B874AD2F-7F36-4940-8AE5-462EBE475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86B6C-BAC1-0F44-BB7E-1CE94C9F25FA}"/>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38972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DF7F-BAB2-F345-A86D-9484108868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8BE6D0-17BF-1D4D-8A31-5EF4EC9F72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8A84D-5F23-A74F-B6F6-477493F56A60}"/>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5" name="Footer Placeholder 4">
            <a:extLst>
              <a:ext uri="{FF2B5EF4-FFF2-40B4-BE49-F238E27FC236}">
                <a16:creationId xmlns:a16="http://schemas.microsoft.com/office/drawing/2014/main" id="{A28AF79D-EA16-8A41-83CE-0D40E6246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112DA-E422-8441-9F86-8B552501EF74}"/>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43839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3AAA66-8163-AB43-A808-DF961255CF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1C4AF5-BFE9-E04A-BFF6-838981743EB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B549F-6A3C-B444-9EFC-DBBCDABF4C26}"/>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5" name="Footer Placeholder 4">
            <a:extLst>
              <a:ext uri="{FF2B5EF4-FFF2-40B4-BE49-F238E27FC236}">
                <a16:creationId xmlns:a16="http://schemas.microsoft.com/office/drawing/2014/main" id="{8BCFC3C5-BA22-7248-B561-42A5F4B6F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7C7C0-EE1D-A546-9062-213143F0F37C}"/>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3044499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29FE-B646-E34F-B71F-A9848105C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0C506-EB1D-944B-96E2-D364A0C5DA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5BA41-7EBA-0D47-9C58-8F39FF55798E}"/>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5" name="Footer Placeholder 4">
            <a:extLst>
              <a:ext uri="{FF2B5EF4-FFF2-40B4-BE49-F238E27FC236}">
                <a16:creationId xmlns:a16="http://schemas.microsoft.com/office/drawing/2014/main" id="{DF1E935C-B611-CC42-8498-A9FE101AE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757BA-33BD-0D41-92B7-E97379397EA5}"/>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1794262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13211-7E8C-C349-998A-AE4AA3BBD2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5DAF3D-036F-5B43-9492-D467D60D58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362E8AC-8902-8E4A-91A6-133D08CBDFB3}"/>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5" name="Footer Placeholder 4">
            <a:extLst>
              <a:ext uri="{FF2B5EF4-FFF2-40B4-BE49-F238E27FC236}">
                <a16:creationId xmlns:a16="http://schemas.microsoft.com/office/drawing/2014/main" id="{C7A69984-BD67-2949-AA4D-B1E84021D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C0322-B611-5647-9840-7EF42685BCD7}"/>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203154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299EF-74AC-E943-A058-72A319B5D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F82FD-370E-7B47-8027-5220455F61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A40AD9-7701-FA4F-A431-F27B0CD9E4A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49B59-1034-D540-A485-8A02D1A0AF85}"/>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6" name="Footer Placeholder 5">
            <a:extLst>
              <a:ext uri="{FF2B5EF4-FFF2-40B4-BE49-F238E27FC236}">
                <a16:creationId xmlns:a16="http://schemas.microsoft.com/office/drawing/2014/main" id="{F9F07819-FBA1-2448-8AF6-56A174028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D85AF-4B14-504F-9BFB-201F515871C5}"/>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2227299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DC64-E754-8240-BF4F-1733CF2E43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B541D0-C194-D94B-BB75-997876B7C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515EB3-F667-FB4D-893F-FFCA17CBF5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E4EAA-FE69-284C-B9EE-404C422EE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4E96F5-8663-354D-8390-C7B376F628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CB489-B30F-6943-93AA-F0522EC1BEA5}"/>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8" name="Footer Placeholder 7">
            <a:extLst>
              <a:ext uri="{FF2B5EF4-FFF2-40B4-BE49-F238E27FC236}">
                <a16:creationId xmlns:a16="http://schemas.microsoft.com/office/drawing/2014/main" id="{F7EC0CA4-8BE1-CD45-A894-26FBE119F0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0FB6BA-0AED-4D49-92AB-416077BCF120}"/>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2926650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0E3C-9632-A144-9FC7-22BB9AB011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EFDA90-F8C3-6449-8678-F6AFD1FFFAA0}"/>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4" name="Footer Placeholder 3">
            <a:extLst>
              <a:ext uri="{FF2B5EF4-FFF2-40B4-BE49-F238E27FC236}">
                <a16:creationId xmlns:a16="http://schemas.microsoft.com/office/drawing/2014/main" id="{789A33AE-F4B1-D344-BE0B-84D3BDBFEA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BF1FC5-19FC-FF4B-AF01-4752F527037F}"/>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2941416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E806EA-42EF-E642-BA9A-EA9C3DA010F5}"/>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3" name="Footer Placeholder 2">
            <a:extLst>
              <a:ext uri="{FF2B5EF4-FFF2-40B4-BE49-F238E27FC236}">
                <a16:creationId xmlns:a16="http://schemas.microsoft.com/office/drawing/2014/main" id="{545C6A0E-5672-EB40-B058-8635D6D380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DEDFAA-BB25-7947-BB5A-81682AC16854}"/>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345646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06B8-03AE-494B-ADCA-B09C02DD0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DDD2D2-603A-604C-91C0-5D5B0A722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30E6DA-73E6-B441-8C3A-AC036EF8C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7AE952-45C7-DA4B-967B-653C3656B93B}"/>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6" name="Footer Placeholder 5">
            <a:extLst>
              <a:ext uri="{FF2B5EF4-FFF2-40B4-BE49-F238E27FC236}">
                <a16:creationId xmlns:a16="http://schemas.microsoft.com/office/drawing/2014/main" id="{F4ECD5B5-93E9-E94E-8DBA-5F1C7658D4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78F98-3302-6841-8BA7-3BED1F72EA4D}"/>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293201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EFDB-5D68-FC4F-9B8E-E48C9DDFE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9174BE-F4F8-B74B-8101-B8BD588A4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904A99-3514-974A-90AF-E071F447A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28B9F3-9E7C-FC44-93DB-680EF14B2BFA}"/>
              </a:ext>
            </a:extLst>
          </p:cNvPr>
          <p:cNvSpPr>
            <a:spLocks noGrp="1"/>
          </p:cNvSpPr>
          <p:nvPr>
            <p:ph type="dt" sz="half" idx="10"/>
          </p:nvPr>
        </p:nvSpPr>
        <p:spPr/>
        <p:txBody>
          <a:bodyPr/>
          <a:lstStyle/>
          <a:p>
            <a:fld id="{F38FC71E-0042-554B-AF84-D028D675C131}" type="datetimeFigureOut">
              <a:rPr lang="en-US" smtClean="0"/>
              <a:t>11/30/18</a:t>
            </a:fld>
            <a:endParaRPr lang="en-US"/>
          </a:p>
        </p:txBody>
      </p:sp>
      <p:sp>
        <p:nvSpPr>
          <p:cNvPr id="6" name="Footer Placeholder 5">
            <a:extLst>
              <a:ext uri="{FF2B5EF4-FFF2-40B4-BE49-F238E27FC236}">
                <a16:creationId xmlns:a16="http://schemas.microsoft.com/office/drawing/2014/main" id="{F4038AE3-F641-E341-B874-3EB1B55E5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D1BC2-97DB-A74E-800F-7EBDA9418B11}"/>
              </a:ext>
            </a:extLst>
          </p:cNvPr>
          <p:cNvSpPr>
            <a:spLocks noGrp="1"/>
          </p:cNvSpPr>
          <p:nvPr>
            <p:ph type="sldNum" sz="quarter" idx="12"/>
          </p:nvPr>
        </p:nvSpPr>
        <p:spPr/>
        <p:txBody>
          <a:bodyPr/>
          <a:lstStyle/>
          <a:p>
            <a:fld id="{8C0E6DBF-B19B-4345-AE23-F65B89B8B921}" type="slidenum">
              <a:rPr lang="en-US" smtClean="0"/>
              <a:t>‹#›</a:t>
            </a:fld>
            <a:endParaRPr lang="en-US"/>
          </a:p>
        </p:txBody>
      </p:sp>
    </p:spTree>
    <p:extLst>
      <p:ext uri="{BB962C8B-B14F-4D97-AF65-F5344CB8AC3E}">
        <p14:creationId xmlns:p14="http://schemas.microsoft.com/office/powerpoint/2010/main" val="240393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DE5926-4A29-1F4E-8BED-1A4A6D9B1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6D126E-46D0-364D-B831-84A28A6417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6FB73-3EE8-774D-B751-A4C4393FDA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FC71E-0042-554B-AF84-D028D675C131}" type="datetimeFigureOut">
              <a:rPr lang="en-US" smtClean="0"/>
              <a:t>11/30/18</a:t>
            </a:fld>
            <a:endParaRPr lang="en-US"/>
          </a:p>
        </p:txBody>
      </p:sp>
      <p:sp>
        <p:nvSpPr>
          <p:cNvPr id="5" name="Footer Placeholder 4">
            <a:extLst>
              <a:ext uri="{FF2B5EF4-FFF2-40B4-BE49-F238E27FC236}">
                <a16:creationId xmlns:a16="http://schemas.microsoft.com/office/drawing/2014/main" id="{5EF7076D-DE5E-4249-9274-5E78CAA070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FC0C8F-4774-1249-A214-46247B613F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E6DBF-B19B-4345-AE23-F65B89B8B921}" type="slidenum">
              <a:rPr lang="en-US" smtClean="0"/>
              <a:t>‹#›</a:t>
            </a:fld>
            <a:endParaRPr lang="en-US"/>
          </a:p>
        </p:txBody>
      </p:sp>
    </p:spTree>
    <p:extLst>
      <p:ext uri="{BB962C8B-B14F-4D97-AF65-F5344CB8AC3E}">
        <p14:creationId xmlns:p14="http://schemas.microsoft.com/office/powerpoint/2010/main" val="1430821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E217-4F3C-B942-9CC4-B2A3FFE67A5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4CBC299-EBC2-8D4D-9378-B512C3208ACD}"/>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6DD6A0F2-A2B1-8444-9239-E0E7AF00F3C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38782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EDF92-DB5C-E642-9F74-AEBF1C798B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47333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0E3935-7487-F646-BE80-2FBF2449FE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5341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8897C1-8C8B-5748-8E91-BDAAA023067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4580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9039D-4D06-6549-8512-9F2AD1DC030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9402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8B51FA-3ECE-8847-944D-C9D4B77CF8A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810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1500A-3D5A-4443-A33E-02D8F91D37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62891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B9A879-0197-D14F-8606-8AA2D026136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47975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72C06-FEAD-2C46-956F-1356BFD8BD4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4780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91426-7DB6-3A4B-A6B8-C2F6DA0CA9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01419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6FA9F2-9920-5A43-8377-AE57750BEB7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672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69DAC-618E-C04B-8BD2-5379C69EC7E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2005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35E63-3CC7-A044-A394-66DA2D01EC90}"/>
              </a:ext>
            </a:extLst>
          </p:cNvPr>
          <p:cNvPicPr>
            <a:picLocks noChangeAspect="1"/>
          </p:cNvPicPr>
          <p:nvPr/>
        </p:nvPicPr>
        <p:blipFill>
          <a:blip r:embed="rId3"/>
          <a:stretch>
            <a:fillRect/>
          </a:stretch>
        </p:blipFill>
        <p:spPr>
          <a:xfrm>
            <a:off x="0" y="400050"/>
            <a:ext cx="12192000" cy="6858000"/>
          </a:xfrm>
          <a:prstGeom prst="rect">
            <a:avLst/>
          </a:prstGeom>
        </p:spPr>
      </p:pic>
    </p:spTree>
    <p:extLst>
      <p:ext uri="{BB962C8B-B14F-4D97-AF65-F5344CB8AC3E}">
        <p14:creationId xmlns:p14="http://schemas.microsoft.com/office/powerpoint/2010/main" val="715072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316</Words>
  <Application>Microsoft Macintosh PowerPoint</Application>
  <PresentationFormat>Widescreen</PresentationFormat>
  <Paragraphs>76</Paragraphs>
  <Slides>13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Mike Krauss</dc:creator>
  <cp:keywords/>
  <dc:description/>
  <cp:lastModifiedBy>Mike Krauss</cp:lastModifiedBy>
  <cp:revision>10</cp:revision>
  <dcterms:created xsi:type="dcterms:W3CDTF">2018-11-09T15:59:20Z</dcterms:created>
  <dcterms:modified xsi:type="dcterms:W3CDTF">2018-11-30T21:35:25Z</dcterms:modified>
  <cp:category/>
</cp:coreProperties>
</file>